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9" r:id="rId9"/>
    <p:sldId id="266" r:id="rId10"/>
    <p:sldId id="268" r:id="rId11"/>
    <p:sldId id="270" r:id="rId12"/>
    <p:sldId id="263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8599"/>
    <a:srgbClr val="AF2C27"/>
    <a:srgbClr val="000000"/>
    <a:srgbClr val="135A5C"/>
    <a:srgbClr val="EAE9EF"/>
    <a:srgbClr val="3377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0"/>
    <p:restoredTop sz="84038"/>
  </p:normalViewPr>
  <p:slideViewPr>
    <p:cSldViewPr snapToGrid="0" snapToObjects="1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9332E-8BBC-1440-BDC3-4102249C46E0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3A056-9C99-5741-9F62-93608C76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2223-C683-9E49-9FEA-D20211E30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E53BE-1811-B049-856D-2F5568812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34CA6-5D28-DC47-8AC8-8C3CAC7E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A7530-84C4-C24C-BFCA-EDE984CA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4D68-44FD-7F40-A48E-13489A28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6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F356-A3BE-8D45-A272-72BCE84A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B68F1-9B25-E54B-8DB3-55CEF3022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46ABC-A2CB-F04B-85BF-A0D0E7D9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9BBA-6F85-6E4F-AC13-F110B7FE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47F8-68CB-5A4C-AFD7-E86C2BD9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73925-F43C-FC4E-B77F-749429E7D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C4DE2-25C7-444C-8C91-10C8EBBA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5E389-4977-4640-98BF-92F5CCE5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C5CD-3C43-F644-8C9D-76877DD4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BF884-73AC-A243-BFC0-1A735CE8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6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BE6-65C8-484F-BF17-B0D71182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A534-0AD9-354A-8A83-CBBE3A89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466C-4F82-9B4A-8706-FDBB6529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7A56F-AE93-E847-9CB6-E2F9F226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F9B7-6118-424F-B8FF-9B397183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2A15-CE86-A243-984F-29E7034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B9AE6-7C0F-D847-9113-77037DF3A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CAC27-8A7F-FA40-8C3D-8BE678CE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5698-D6B9-6441-9499-F8805A0D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8AE2-CCEE-974F-B05F-BB41E2B4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5E8F0-381F-944F-946F-DA02F34C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F1961-874B-1940-B283-FA61DC7CB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42297-F8D9-B74A-A9AD-92E1E95EE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D2E74-BDFA-8F4D-9C7D-1F84A26A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429E5-A99C-B940-A15B-8057EB91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7FAF6-CB69-E341-84E8-EC7E9072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0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F43C-EB35-5A4E-A385-F0EE28CF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D9D75-1B61-1741-AE60-0FFAB2178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43C42-3692-BD49-BF5C-70FBEF434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B2515-1FE6-F641-B62B-4FC4C4DFD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2D1A9-8DD1-BE44-8D73-39B11478B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84A02-A3C0-C44D-B3F9-6EB6911A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704761-8436-3E49-AFF5-E07D8311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32812-35DC-8343-ACC5-C5E3749E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2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C1B4-8BB1-784E-A720-EF6D0309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C7C69-F615-6247-8430-B7576B59D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B5324-D579-1343-BAE9-C87F150C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FC5A4-192B-984E-BA30-642E8557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6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7C6EC-71A3-434B-866F-B83D45CE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CA9AF-1764-AD4D-BF09-B253A2A6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D10B1-F908-0444-888A-4DF72D1F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24E-32EE-4749-9086-B60022ED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B400-97A5-FF4C-8F57-C801D124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A5B74-8DC4-084F-86A0-44BB2E868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1DD17-FEEB-B341-91A4-D91856865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F11B9-6997-7646-AAEB-C0FE1F49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DCB4C-9AFB-ED47-8A32-94B652CD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5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124A-5B96-FC49-9812-D9EDF396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2472C-1A0B-8D4A-B9D0-581130AFF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CB0F3-79EE-FC45-96BE-92295911B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F4431-7724-594D-9E63-3B2FBD9C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431E6-3B9D-8C4D-8372-8F4CAA77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6346-A272-5844-9A4D-FDBDED5C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6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44C15B-1F54-C347-B1AB-23ACB1BC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5BD37-2340-6340-9C72-70F6C2138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75C53-61F4-9343-963B-125802E4D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02181-240C-8445-8D87-5FC1A20C1B3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D4135-1271-A043-9C4F-2058F2327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4EF2E-E846-8C49-9AD7-9949C412A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C028-B8D1-A140-9E62-8BE1B623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558C0-0B17-4A42-A5E4-39ABE2C06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860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-4902490" y="4078259"/>
            <a:ext cx="12192000" cy="108156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6A120-89C1-E849-9051-E0122D6246E8}"/>
              </a:ext>
            </a:extLst>
          </p:cNvPr>
          <p:cNvSpPr txBox="1">
            <a:spLocks/>
          </p:cNvSpPr>
          <p:nvPr/>
        </p:nvSpPr>
        <p:spPr>
          <a:xfrm>
            <a:off x="1030224" y="151159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STANDING THE 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TEST OF TIME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B6D5-3FA3-874C-8CC8-13AC598D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05" y="-270041"/>
            <a:ext cx="3203620" cy="320362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A6A6B7E0-827F-294F-A389-D98071800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198" y="4191017"/>
            <a:ext cx="8991600" cy="115392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aleway" panose="020B0503030101060003" pitchFamily="34" charset="77"/>
              </a:rPr>
              <a:t>Breathing New Life into One of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Raleway" panose="020B0503030101060003" pitchFamily="34" charset="77"/>
              </a:rPr>
              <a:t>Durham’s Most Prominent Office Towers</a:t>
            </a:r>
          </a:p>
          <a:p>
            <a:pPr algn="l"/>
            <a:br>
              <a:rPr lang="en-US" dirty="0">
                <a:solidFill>
                  <a:schemeClr val="bg1"/>
                </a:solidFill>
                <a:latin typeface="Raleway" panose="020B0503030101060003" pitchFamily="34" charset="77"/>
              </a:rPr>
            </a:br>
            <a:endParaRPr lang="en-US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444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06EE68-14C1-9947-90EB-6B7072F6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31" y="2092349"/>
            <a:ext cx="3762948" cy="14720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B138F4-42BC-F444-A643-75E9F903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404" y="4151868"/>
            <a:ext cx="2625311" cy="1027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E4FD00-5585-7E42-BD31-7A5C5B4B6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488" y="371219"/>
            <a:ext cx="3112740" cy="12176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85FC78-1324-2D45-BCE8-7B6967DF9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33" y="3968531"/>
            <a:ext cx="3381995" cy="1323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34C286-379D-E64E-91EB-6E7D9A432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470" y="745236"/>
            <a:ext cx="2187179" cy="729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C54A0E-EA59-2146-BFBC-1927A762E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839" y="2143229"/>
            <a:ext cx="3187019" cy="12467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BB07BC8-76CF-824B-B261-1091DDD91C2C}"/>
              </a:ext>
            </a:extLst>
          </p:cNvPr>
          <p:cNvSpPr/>
          <p:nvPr/>
        </p:nvSpPr>
        <p:spPr>
          <a:xfrm>
            <a:off x="0" y="-25725"/>
            <a:ext cx="4830058" cy="6890919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580460D-8025-334D-B02E-E343B9740CE9}"/>
              </a:ext>
            </a:extLst>
          </p:cNvPr>
          <p:cNvSpPr txBox="1">
            <a:spLocks/>
          </p:cNvSpPr>
          <p:nvPr/>
        </p:nvSpPr>
        <p:spPr>
          <a:xfrm>
            <a:off x="630858" y="838356"/>
            <a:ext cx="3536301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A broad mix of current tenants represent world-class brands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3A6E683D-5B78-1742-84A8-AF92B4A61295}"/>
              </a:ext>
            </a:extLst>
          </p:cNvPr>
          <p:cNvSpPr txBox="1">
            <a:spLocks/>
          </p:cNvSpPr>
          <p:nvPr/>
        </p:nvSpPr>
        <p:spPr>
          <a:xfrm>
            <a:off x="-93784" y="40665"/>
            <a:ext cx="12186987" cy="978366"/>
          </a:xfrm>
          <a:prstGeom prst="rect">
            <a:avLst/>
          </a:prstGeom>
        </p:spPr>
        <p:txBody>
          <a:bodyPr vert="horz" lIns="73152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Raleway" panose="020B0503030101060003" pitchFamily="34" charset="77"/>
              </a:rPr>
              <a:t>TENANTS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D5A6A-FE05-F94B-ADE9-015F7903B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403" y="2160616"/>
            <a:ext cx="3505774" cy="38524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NC Mutual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Duke University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Duke Health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Veterans Affairs (U.S. Government)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 err="1">
                <a:solidFill>
                  <a:schemeClr val="bg1"/>
                </a:solidFill>
                <a:latin typeface="Raleway" panose="020B0503030101060003" pitchFamily="34" charset="77"/>
              </a:rPr>
              <a:t>GoTriangle</a:t>
            </a: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Perkins + Will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A62409-CC76-D248-A239-07A1EF3B7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57"/>
          <a:stretch/>
        </p:blipFill>
        <p:spPr>
          <a:xfrm>
            <a:off x="-4" y="1"/>
            <a:ext cx="12192001" cy="6836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91D718-6F03-FC49-BEE7-FE4D1587F368}"/>
              </a:ext>
            </a:extLst>
          </p:cNvPr>
          <p:cNvSpPr/>
          <p:nvPr/>
        </p:nvSpPr>
        <p:spPr>
          <a:xfrm>
            <a:off x="-2" y="1"/>
            <a:ext cx="12191999" cy="683622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281AE5-88F6-9941-A567-F258B6B2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78"/>
            <a:ext cx="12191999" cy="1463563"/>
          </a:xfrm>
        </p:spPr>
        <p:txBody>
          <a:bodyPr lIns="64008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PERKINS + WILL 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C2A7E-7C79-2749-93AD-DBF8B09B73DF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F1E491-A56E-534A-A8E4-59A5A336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0A80D3-D47D-B54F-9D0B-E791F5FB1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347" y="808892"/>
            <a:ext cx="3867912" cy="25431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284FA7-BFD3-BC47-B62C-AFCA7210225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6858" y="2260293"/>
            <a:ext cx="3867912" cy="25420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3EB230-E491-1248-855E-D8027176F5D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82946" y="1711146"/>
            <a:ext cx="5842883" cy="38400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3167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402D62-4A4D-844C-8458-95C30A7A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F8336B-6E21-204F-BEB1-855407ACF83E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CFF1AC-10B0-8E4A-ABB1-4401B1CE4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494" y="1774369"/>
            <a:ext cx="5681908" cy="36746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Open floor plan takes advantage of clear spans and maximize daylight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LED lighting, millwork, and ceiling accents emphasize clean lines of original architecture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Exposed ceiling to concrete structure accentuates minimalist, industrial look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4E88D2-70E4-6946-80C8-3B4CD13A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2540"/>
            <a:ext cx="12191999" cy="1463563"/>
          </a:xfrm>
        </p:spPr>
        <p:txBody>
          <a:bodyPr lIns="64008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CASE STUDY: 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PERKINS + WILL SPACE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56464-7A6A-7041-A8FE-AC6C6EFA5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697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13BC80-5696-874F-9D51-0422F7932956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ADE4F7-5F34-204D-8666-2EE23DE99F62}"/>
              </a:ext>
            </a:extLst>
          </p:cNvPr>
          <p:cNvSpPr txBox="1">
            <a:spLocks/>
          </p:cNvSpPr>
          <p:nvPr/>
        </p:nvSpPr>
        <p:spPr>
          <a:xfrm>
            <a:off x="570760" y="1774254"/>
            <a:ext cx="429632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Reflecting the vibrancy </a:t>
            </a:r>
            <a:b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</a:b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of downtown Durham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F0663E-1754-744A-8529-966199C8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8" y="100962"/>
            <a:ext cx="12192000" cy="1760975"/>
          </a:xfrm>
        </p:spPr>
        <p:txBody>
          <a:bodyPr lIns="64008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FUTURE 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DEVELOPMENT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5DE2B-97CF-8F4F-BC17-2ED3E6CF0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4" y="-16774"/>
            <a:ext cx="12200564" cy="6868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7D56A7-D37C-FD46-8DB7-11F322C2FEEE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9D96401-FA08-C543-B5CA-3C5E984F1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88526"/>
            <a:ext cx="5181600" cy="32603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An upscale hotel stacked on new parking deck at corner of Duke St. and Jackson St.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A residential condo project above street-level commercial along Chapel Hill St. and Willard St.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Expected delivery in 2019/20.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14AE7B5-234E-D843-81A1-62B8E57F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" y="-105038"/>
            <a:ext cx="12183438" cy="1993344"/>
          </a:xfrm>
        </p:spPr>
        <p:txBody>
          <a:bodyPr lIns="548640">
            <a:norm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PLANNED </a:t>
            </a:r>
            <a:b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</a:b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INVESTMENTS</a:t>
            </a:r>
            <a:endParaRPr lang="en-US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BD6391-7E93-5548-B94E-27459965A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5" b="20824"/>
          <a:stretch/>
        </p:blipFill>
        <p:spPr>
          <a:xfrm>
            <a:off x="0" y="0"/>
            <a:ext cx="12192000" cy="6034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AEA01B-9747-2C49-B6A0-32ED1D563EB2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52018919-2F47-EB45-A471-1595B02ED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150" y="1622658"/>
            <a:ext cx="5231109" cy="4353840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Bef>
                <a:spcPts val="1600"/>
              </a:spcBef>
            </a:pPr>
            <a:r>
              <a:rPr lang="en-US" sz="2300" kern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The Tower at </a:t>
            </a:r>
            <a:r>
              <a:rPr lang="en-US" sz="2300" kern="16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Mutual Plaza is </a:t>
            </a:r>
            <a:r>
              <a:rPr lang="en-US" sz="2300" kern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the </a:t>
            </a:r>
            <a:r>
              <a:rPr lang="en-US" sz="2300" b="1" kern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$11M capital improvement project </a:t>
            </a:r>
            <a:r>
              <a:rPr lang="en-US" sz="2300" kern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for one of Durham’s most acclaimed landmark buildings</a:t>
            </a:r>
          </a:p>
          <a:p>
            <a:pPr fontAlgn="base">
              <a:lnSpc>
                <a:spcPct val="120000"/>
              </a:lnSpc>
              <a:spcBef>
                <a:spcPts val="1600"/>
              </a:spcBef>
            </a:pPr>
            <a:r>
              <a:rPr lang="en-US" sz="23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Enhanced amenities and base building renovations will elevate the quality and functionality of the space for modern office users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56D9A6-48E6-EF4C-AA7E-4F08E6E1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942" y="239487"/>
            <a:ext cx="12192001" cy="1325563"/>
          </a:xfrm>
        </p:spPr>
        <p:txBody>
          <a:bodyPr lIns="640080" rIns="0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THE TOWER AT MUTUAL 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PLAZA REDEVELOPMENT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D3DC8C9-38D0-9B42-A90E-B59BBF0EB25F}"/>
              </a:ext>
            </a:extLst>
          </p:cNvPr>
          <p:cNvSpPr/>
          <p:nvPr/>
        </p:nvSpPr>
        <p:spPr>
          <a:xfrm>
            <a:off x="0" y="3950420"/>
            <a:ext cx="12192000" cy="29075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72849-B8CD-3544-BA7F-569BE89C24CF}"/>
              </a:ext>
            </a:extLst>
          </p:cNvPr>
          <p:cNvSpPr txBox="1"/>
          <p:nvPr/>
        </p:nvSpPr>
        <p:spPr>
          <a:xfrm>
            <a:off x="4280432" y="999673"/>
            <a:ext cx="1452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77"/>
              </a:rPr>
              <a:t>Duke sold property to NC Mutual Company, which began and completed construction of their headquarters (one of Fortune’s Top 10 Buildings of the Decade)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1B245-0B7E-8D44-AA0E-6A53D272F273}"/>
              </a:ext>
            </a:extLst>
          </p:cNvPr>
          <p:cNvSpPr txBox="1"/>
          <p:nvPr/>
        </p:nvSpPr>
        <p:spPr>
          <a:xfrm>
            <a:off x="529701" y="1891475"/>
            <a:ext cx="1452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77"/>
              </a:rPr>
              <a:t>Site was location of two homes owned by Benjamin N. Duke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706C20-C9D9-8E4F-95D3-D0D689CDFA49}"/>
              </a:ext>
            </a:extLst>
          </p:cNvPr>
          <p:cNvCxnSpPr>
            <a:cxnSpLocks/>
          </p:cNvCxnSpPr>
          <p:nvPr/>
        </p:nvCxnSpPr>
        <p:spPr>
          <a:xfrm>
            <a:off x="239486" y="3483638"/>
            <a:ext cx="11460901" cy="43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F5EC30B-5CD2-8B4A-92A9-AF7651551E5A}"/>
              </a:ext>
            </a:extLst>
          </p:cNvPr>
          <p:cNvGrpSpPr/>
          <p:nvPr/>
        </p:nvGrpSpPr>
        <p:grpSpPr>
          <a:xfrm>
            <a:off x="2205350" y="3117861"/>
            <a:ext cx="259180" cy="259174"/>
            <a:chOff x="4915801" y="2517112"/>
            <a:chExt cx="259180" cy="25917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2E1D1F-4EDE-EA43-AADF-16F43EC576EF}"/>
                </a:ext>
              </a:extLst>
            </p:cNvPr>
            <p:cNvSpPr/>
            <p:nvPr/>
          </p:nvSpPr>
          <p:spPr>
            <a:xfrm>
              <a:off x="4986249" y="2587557"/>
              <a:ext cx="96513" cy="96513"/>
            </a:xfrm>
            <a:prstGeom prst="ellipse">
              <a:avLst/>
            </a:prstGeom>
            <a:solidFill>
              <a:srgbClr val="AF2C27"/>
            </a:solidFill>
            <a:ln>
              <a:solidFill>
                <a:srgbClr val="AF2C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42CC75-A5E5-8041-BC4D-8AD7C22D2243}"/>
                </a:ext>
              </a:extLst>
            </p:cNvPr>
            <p:cNvSpPr/>
            <p:nvPr/>
          </p:nvSpPr>
          <p:spPr>
            <a:xfrm>
              <a:off x="4915801" y="2517112"/>
              <a:ext cx="259180" cy="259174"/>
            </a:xfrm>
            <a:prstGeom prst="ellipse">
              <a:avLst/>
            </a:prstGeom>
            <a:noFill/>
            <a:ln w="19050">
              <a:solidFill>
                <a:srgbClr val="AF2C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AE4B39-EC1F-D142-A93A-DC4883F71366}"/>
              </a:ext>
            </a:extLst>
          </p:cNvPr>
          <p:cNvGrpSpPr/>
          <p:nvPr/>
        </p:nvGrpSpPr>
        <p:grpSpPr>
          <a:xfrm>
            <a:off x="363150" y="3117861"/>
            <a:ext cx="259180" cy="259174"/>
            <a:chOff x="3555741" y="2517112"/>
            <a:chExt cx="259180" cy="2591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0B25E6-F6A5-C44E-8923-F61842280345}"/>
                </a:ext>
              </a:extLst>
            </p:cNvPr>
            <p:cNvSpPr/>
            <p:nvPr/>
          </p:nvSpPr>
          <p:spPr>
            <a:xfrm>
              <a:off x="3626189" y="2587557"/>
              <a:ext cx="96513" cy="96513"/>
            </a:xfrm>
            <a:prstGeom prst="ellipse">
              <a:avLst/>
            </a:prstGeom>
            <a:solidFill>
              <a:srgbClr val="478599"/>
            </a:solidFill>
            <a:ln>
              <a:solidFill>
                <a:srgbClr val="4785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AF8E3A-472F-E840-BDDF-E4D776173856}"/>
                </a:ext>
              </a:extLst>
            </p:cNvPr>
            <p:cNvSpPr/>
            <p:nvPr/>
          </p:nvSpPr>
          <p:spPr>
            <a:xfrm>
              <a:off x="3555741" y="2517112"/>
              <a:ext cx="259180" cy="259174"/>
            </a:xfrm>
            <a:prstGeom prst="ellipse">
              <a:avLst/>
            </a:prstGeom>
            <a:noFill/>
            <a:ln w="19050">
              <a:solidFill>
                <a:srgbClr val="4785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9BABE-04D0-E740-9640-98DF34BDC5D6}"/>
              </a:ext>
            </a:extLst>
          </p:cNvPr>
          <p:cNvGrpSpPr/>
          <p:nvPr/>
        </p:nvGrpSpPr>
        <p:grpSpPr>
          <a:xfrm>
            <a:off x="4115311" y="3117861"/>
            <a:ext cx="259180" cy="259174"/>
            <a:chOff x="5613667" y="2517112"/>
            <a:chExt cx="259180" cy="25917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568741-059F-BF43-86C3-E6D1F2A10F4C}"/>
                </a:ext>
              </a:extLst>
            </p:cNvPr>
            <p:cNvSpPr/>
            <p:nvPr/>
          </p:nvSpPr>
          <p:spPr>
            <a:xfrm>
              <a:off x="5684115" y="2587557"/>
              <a:ext cx="96513" cy="96513"/>
            </a:xfrm>
            <a:prstGeom prst="ellipse">
              <a:avLst/>
            </a:prstGeom>
            <a:solidFill>
              <a:srgbClr val="135A5C"/>
            </a:solidFill>
            <a:ln>
              <a:solidFill>
                <a:srgbClr val="135A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CE1D0D-1A0B-8340-9552-21F94AACE11E}"/>
                </a:ext>
              </a:extLst>
            </p:cNvPr>
            <p:cNvSpPr/>
            <p:nvPr/>
          </p:nvSpPr>
          <p:spPr>
            <a:xfrm>
              <a:off x="5613667" y="2517112"/>
              <a:ext cx="259180" cy="259174"/>
            </a:xfrm>
            <a:prstGeom prst="ellipse">
              <a:avLst/>
            </a:prstGeom>
            <a:noFill/>
            <a:ln w="19050">
              <a:solidFill>
                <a:srgbClr val="135A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63BD92-996A-4A4B-9C06-A0310FE5C765}"/>
              </a:ext>
            </a:extLst>
          </p:cNvPr>
          <p:cNvGrpSpPr/>
          <p:nvPr/>
        </p:nvGrpSpPr>
        <p:grpSpPr>
          <a:xfrm>
            <a:off x="6232040" y="3117861"/>
            <a:ext cx="259180" cy="259174"/>
            <a:chOff x="6290257" y="2521220"/>
            <a:chExt cx="259180" cy="25917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965FDE-4279-9A4B-BEA3-BD73101E046F}"/>
                </a:ext>
              </a:extLst>
            </p:cNvPr>
            <p:cNvSpPr/>
            <p:nvPr/>
          </p:nvSpPr>
          <p:spPr>
            <a:xfrm>
              <a:off x="6290257" y="2521220"/>
              <a:ext cx="259180" cy="2591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9898E01-5EDB-1941-BE35-864B965A2350}"/>
                </a:ext>
              </a:extLst>
            </p:cNvPr>
            <p:cNvSpPr/>
            <p:nvPr/>
          </p:nvSpPr>
          <p:spPr>
            <a:xfrm>
              <a:off x="6360705" y="2591665"/>
              <a:ext cx="96513" cy="965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7C4D9C-AF83-7945-9039-1AE6C99BB62C}"/>
              </a:ext>
            </a:extLst>
          </p:cNvPr>
          <p:cNvGrpSpPr/>
          <p:nvPr/>
        </p:nvGrpSpPr>
        <p:grpSpPr>
          <a:xfrm>
            <a:off x="8239612" y="3117861"/>
            <a:ext cx="258436" cy="259174"/>
            <a:chOff x="6290257" y="2521220"/>
            <a:chExt cx="259180" cy="25917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8D87B4-B909-3045-847F-5CCF53A7A7AE}"/>
                </a:ext>
              </a:extLst>
            </p:cNvPr>
            <p:cNvSpPr/>
            <p:nvPr/>
          </p:nvSpPr>
          <p:spPr>
            <a:xfrm>
              <a:off x="6290257" y="2521220"/>
              <a:ext cx="259180" cy="259174"/>
            </a:xfrm>
            <a:prstGeom prst="ellipse">
              <a:avLst/>
            </a:prstGeom>
            <a:noFill/>
            <a:ln w="19050">
              <a:solidFill>
                <a:srgbClr val="4785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D3E7AA4-3B3C-CC46-8D04-830D03DF2945}"/>
                </a:ext>
              </a:extLst>
            </p:cNvPr>
            <p:cNvSpPr/>
            <p:nvPr/>
          </p:nvSpPr>
          <p:spPr>
            <a:xfrm>
              <a:off x="6371592" y="2591665"/>
              <a:ext cx="96513" cy="96513"/>
            </a:xfrm>
            <a:prstGeom prst="ellipse">
              <a:avLst/>
            </a:prstGeom>
            <a:solidFill>
              <a:srgbClr val="478599"/>
            </a:solidFill>
            <a:ln>
              <a:solidFill>
                <a:srgbClr val="4785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876074-F061-AE46-A6B3-6BA710FC5952}"/>
              </a:ext>
            </a:extLst>
          </p:cNvPr>
          <p:cNvSpPr txBox="1"/>
          <p:nvPr/>
        </p:nvSpPr>
        <p:spPr>
          <a:xfrm>
            <a:off x="0" y="3501154"/>
            <a:ext cx="102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78599"/>
                </a:solidFill>
              </a:rPr>
              <a:t>1800s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716B93-CE58-3043-8189-02F18CC3E935}"/>
              </a:ext>
            </a:extLst>
          </p:cNvPr>
          <p:cNvSpPr txBox="1"/>
          <p:nvPr/>
        </p:nvSpPr>
        <p:spPr>
          <a:xfrm>
            <a:off x="1545771" y="3483638"/>
            <a:ext cx="157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F2C27"/>
                </a:solidFill>
              </a:rPr>
              <a:t>1920s - 1950s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E2DBC-AA46-464E-80F4-D3D42646C995}"/>
              </a:ext>
            </a:extLst>
          </p:cNvPr>
          <p:cNvSpPr txBox="1"/>
          <p:nvPr/>
        </p:nvSpPr>
        <p:spPr>
          <a:xfrm>
            <a:off x="3494314" y="3498200"/>
            <a:ext cx="150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78599"/>
                </a:solidFill>
              </a:rPr>
              <a:t>1960 - 1964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BF8478-0D4E-2A41-AA74-B83081FD4845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92740" y="1868501"/>
            <a:ext cx="1" cy="1249360"/>
          </a:xfrm>
          <a:prstGeom prst="line">
            <a:avLst/>
          </a:prstGeom>
          <a:ln w="12700">
            <a:solidFill>
              <a:srgbClr val="4785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1F139C6-251E-BC4C-BBF6-90A7C4656189}"/>
              </a:ext>
            </a:extLst>
          </p:cNvPr>
          <p:cNvSpPr/>
          <p:nvPr/>
        </p:nvSpPr>
        <p:spPr>
          <a:xfrm>
            <a:off x="450040" y="1856441"/>
            <a:ext cx="79081" cy="79079"/>
          </a:xfrm>
          <a:prstGeom prst="ellipse">
            <a:avLst/>
          </a:prstGeom>
          <a:solidFill>
            <a:srgbClr val="478599"/>
          </a:solidFill>
          <a:ln>
            <a:solidFill>
              <a:srgbClr val="478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9E5C77-471A-5441-8B0A-C7D97AC2B99E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334940" y="1647693"/>
            <a:ext cx="0" cy="1470168"/>
          </a:xfrm>
          <a:prstGeom prst="line">
            <a:avLst/>
          </a:prstGeom>
          <a:ln w="12700">
            <a:solidFill>
              <a:srgbClr val="AF2C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A612B6-45A6-1E4C-9776-C7D319149095}"/>
              </a:ext>
            </a:extLst>
          </p:cNvPr>
          <p:cNvSpPr/>
          <p:nvPr/>
        </p:nvSpPr>
        <p:spPr>
          <a:xfrm>
            <a:off x="2299010" y="1567747"/>
            <a:ext cx="79081" cy="79079"/>
          </a:xfrm>
          <a:prstGeom prst="ellipse">
            <a:avLst/>
          </a:prstGeom>
          <a:solidFill>
            <a:srgbClr val="AF2C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E043251-42F6-F444-B5A4-52D9CE733C9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244901" y="1035295"/>
            <a:ext cx="1" cy="2082566"/>
          </a:xfrm>
          <a:prstGeom prst="line">
            <a:avLst/>
          </a:prstGeom>
          <a:ln w="12700">
            <a:solidFill>
              <a:srgbClr val="135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6173215-B717-964C-8BB1-9DE6053EE002}"/>
              </a:ext>
            </a:extLst>
          </p:cNvPr>
          <p:cNvSpPr txBox="1"/>
          <p:nvPr/>
        </p:nvSpPr>
        <p:spPr>
          <a:xfrm>
            <a:off x="2360142" y="1464537"/>
            <a:ext cx="1452748" cy="50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77"/>
              </a:rPr>
              <a:t>Duke University inherited the home and used it as a guesthouse and reception area for 30 years</a:t>
            </a:r>
          </a:p>
        </p:txBody>
      </p:sp>
      <p:pic>
        <p:nvPicPr>
          <p:cNvPr id="33" name="Picture 2" descr="https://legacytowerdurham.com/wp-content/uploads/2018/02/history1.jpg">
            <a:extLst>
              <a:ext uri="{FF2B5EF4-FFF2-40B4-BE49-F238E27FC236}">
                <a16:creationId xmlns:a16="http://schemas.microsoft.com/office/drawing/2014/main" id="{FFF740BD-1B40-9143-A54E-388844F2EC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98" y="3968865"/>
            <a:ext cx="2029968" cy="20482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7B8237C-8A34-114D-9E95-DE9E1E9BE55C}"/>
              </a:ext>
            </a:extLst>
          </p:cNvPr>
          <p:cNvSpPr txBox="1"/>
          <p:nvPr/>
        </p:nvSpPr>
        <p:spPr>
          <a:xfrm>
            <a:off x="6397161" y="950887"/>
            <a:ext cx="1452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77"/>
              </a:rPr>
              <a:t>Michael Lemanski, Carl Webb, and a group of local investors were actively involved in the property’s acquisition and its redevelopment today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C46EED-4EB4-4546-9E6E-5A1B17821E8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361630" y="1129205"/>
            <a:ext cx="1" cy="198865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EF7B8D2-2117-0241-96E7-009C20D0479D}"/>
              </a:ext>
            </a:extLst>
          </p:cNvPr>
          <p:cNvSpPr/>
          <p:nvPr/>
        </p:nvSpPr>
        <p:spPr>
          <a:xfrm>
            <a:off x="6320705" y="1058504"/>
            <a:ext cx="79081" cy="790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E23401-1AD4-6345-91DC-D06630F6DB50}"/>
              </a:ext>
            </a:extLst>
          </p:cNvPr>
          <p:cNvSpPr txBox="1"/>
          <p:nvPr/>
        </p:nvSpPr>
        <p:spPr>
          <a:xfrm>
            <a:off x="5862377" y="3486651"/>
            <a:ext cx="102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2006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BF5A2C-2D3B-D449-975B-2873B8794425}"/>
              </a:ext>
            </a:extLst>
          </p:cNvPr>
          <p:cNvSpPr txBox="1"/>
          <p:nvPr/>
        </p:nvSpPr>
        <p:spPr>
          <a:xfrm>
            <a:off x="8498048" y="1292339"/>
            <a:ext cx="13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77"/>
              </a:rPr>
              <a:t>$11M capital improvement project begins led by Lemanski and Webb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0DCE7DE-A8B9-FF4E-A4FA-615814D3A18F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8368830" y="1388303"/>
            <a:ext cx="7700" cy="1729558"/>
          </a:xfrm>
          <a:prstGeom prst="line">
            <a:avLst/>
          </a:prstGeom>
          <a:ln w="12700">
            <a:solidFill>
              <a:srgbClr val="4785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6962062-E465-8E4A-A96A-365365CDF970}"/>
              </a:ext>
            </a:extLst>
          </p:cNvPr>
          <p:cNvSpPr txBox="1"/>
          <p:nvPr/>
        </p:nvSpPr>
        <p:spPr>
          <a:xfrm>
            <a:off x="7861015" y="3486651"/>
            <a:ext cx="102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78599"/>
                </a:solidFill>
              </a:rPr>
              <a:t>2017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E98BCD0-17BD-8E48-804D-28C528E2112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028" y="3968865"/>
            <a:ext cx="3181847" cy="2048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6DD5BED-07ED-F742-969F-395D9A28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52424" y="3968865"/>
            <a:ext cx="2050584" cy="20505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EA9C1B2-77D0-1546-A262-DB4278B0E2C7}"/>
              </a:ext>
            </a:extLst>
          </p:cNvPr>
          <p:cNvGrpSpPr/>
          <p:nvPr/>
        </p:nvGrpSpPr>
        <p:grpSpPr>
          <a:xfrm>
            <a:off x="10274518" y="3084520"/>
            <a:ext cx="259180" cy="259174"/>
            <a:chOff x="6290257" y="2521220"/>
            <a:chExt cx="259180" cy="25917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022186-2089-2240-8C9D-268DDE5F5DAA}"/>
                </a:ext>
              </a:extLst>
            </p:cNvPr>
            <p:cNvSpPr/>
            <p:nvPr/>
          </p:nvSpPr>
          <p:spPr>
            <a:xfrm>
              <a:off x="6290257" y="2521220"/>
              <a:ext cx="259180" cy="259174"/>
            </a:xfrm>
            <a:prstGeom prst="ellipse">
              <a:avLst/>
            </a:prstGeom>
            <a:noFill/>
            <a:ln w="19050">
              <a:solidFill>
                <a:srgbClr val="AF2C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5A5E27E-5D08-0345-8550-9CF8162D1019}"/>
                </a:ext>
              </a:extLst>
            </p:cNvPr>
            <p:cNvSpPr/>
            <p:nvPr/>
          </p:nvSpPr>
          <p:spPr>
            <a:xfrm>
              <a:off x="6371591" y="2591665"/>
              <a:ext cx="96513" cy="9651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AF2C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FDD2AA5-1ED8-A945-B4A9-EFE7684DB228}"/>
              </a:ext>
            </a:extLst>
          </p:cNvPr>
          <p:cNvSpPr txBox="1"/>
          <p:nvPr/>
        </p:nvSpPr>
        <p:spPr>
          <a:xfrm>
            <a:off x="10455652" y="1623578"/>
            <a:ext cx="145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aleway" panose="020B0503030101060003" pitchFamily="34" charset="77"/>
              </a:rPr>
              <a:t>New development on the horizon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77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CCB36B3-6FF4-5D49-9337-835FC3E18F77}"/>
              </a:ext>
            </a:extLst>
          </p:cNvPr>
          <p:cNvSpPr/>
          <p:nvPr/>
        </p:nvSpPr>
        <p:spPr>
          <a:xfrm>
            <a:off x="10370515" y="1578006"/>
            <a:ext cx="79081" cy="79079"/>
          </a:xfrm>
          <a:prstGeom prst="ellipse">
            <a:avLst/>
          </a:prstGeom>
          <a:solidFill>
            <a:srgbClr val="AF2C27"/>
          </a:solidFill>
          <a:ln>
            <a:solidFill>
              <a:srgbClr val="AF2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F944D3B-8886-7549-8469-6CA01802434E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10404108" y="1647696"/>
            <a:ext cx="7220" cy="1436824"/>
          </a:xfrm>
          <a:prstGeom prst="line">
            <a:avLst/>
          </a:prstGeom>
          <a:ln w="127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A445281-EC96-CA4C-9560-F5C2F8DAF096}"/>
              </a:ext>
            </a:extLst>
          </p:cNvPr>
          <p:cNvSpPr txBox="1"/>
          <p:nvPr/>
        </p:nvSpPr>
        <p:spPr>
          <a:xfrm>
            <a:off x="9906971" y="3490553"/>
            <a:ext cx="1022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F2C27"/>
                </a:solidFill>
              </a:rPr>
              <a:t>2018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4FC59BC-A5AA-7A40-A015-C4763ADF1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126" y="3968865"/>
            <a:ext cx="3018846" cy="20489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3" name="Picture 6" descr="https://legacytowerdurham.com/wp-content/uploads/2018/02/history3.jpg">
            <a:extLst>
              <a:ext uri="{FF2B5EF4-FFF2-40B4-BE49-F238E27FC236}">
                <a16:creationId xmlns:a16="http://schemas.microsoft.com/office/drawing/2014/main" id="{4BC77658-266F-764A-8F6D-E436C849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88" y="3968865"/>
            <a:ext cx="1828158" cy="205058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7F99BC-1336-D146-9405-B17FEE22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" y="-58198"/>
            <a:ext cx="12185215" cy="1325563"/>
          </a:xfrm>
        </p:spPr>
        <p:txBody>
          <a:bodyPr lIns="365760"/>
          <a:lstStyle/>
          <a:p>
            <a:r>
              <a:rPr lang="en-US" b="1" dirty="0">
                <a:solidFill>
                  <a:srgbClr val="478599"/>
                </a:solidFill>
                <a:latin typeface="Raleway" panose="020B0503030101060003" pitchFamily="34" charset="77"/>
              </a:rPr>
              <a:t>TRACING HISTORY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465C201-2D0D-224A-8441-57AD3C883893}"/>
              </a:ext>
            </a:extLst>
          </p:cNvPr>
          <p:cNvSpPr/>
          <p:nvPr/>
        </p:nvSpPr>
        <p:spPr>
          <a:xfrm>
            <a:off x="4205762" y="1022916"/>
            <a:ext cx="79081" cy="79079"/>
          </a:xfrm>
          <a:prstGeom prst="ellipse">
            <a:avLst/>
          </a:prstGeom>
          <a:solidFill>
            <a:srgbClr val="135A5C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2CE027B-6FCB-8443-AA47-7C7939AD4DE8}"/>
              </a:ext>
            </a:extLst>
          </p:cNvPr>
          <p:cNvSpPr/>
          <p:nvPr/>
        </p:nvSpPr>
        <p:spPr>
          <a:xfrm>
            <a:off x="8331337" y="1316719"/>
            <a:ext cx="79081" cy="79079"/>
          </a:xfrm>
          <a:prstGeom prst="ellipse">
            <a:avLst/>
          </a:prstGeom>
          <a:solidFill>
            <a:srgbClr val="4785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99629-DC13-7745-B021-8D9AA945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91829A-CACD-6F4C-86E1-BA93922F4818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F54B24E-35E1-7241-BBFC-852CCD692DD8}"/>
              </a:ext>
            </a:extLst>
          </p:cNvPr>
          <p:cNvSpPr txBox="1">
            <a:spLocks/>
          </p:cNvSpPr>
          <p:nvPr/>
        </p:nvSpPr>
        <p:spPr>
          <a:xfrm>
            <a:off x="461903" y="1295400"/>
            <a:ext cx="4926275" cy="410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Built Form (Architecture)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Gilbane (Construction)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Avison &amp; Young (Brokerage)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PDC (MEP)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McNamara-Salvia (Structural)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Stewart (Civil, Landscape,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   Testing &amp; Inspections)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leway" panose="020B0503030101060003" pitchFamily="34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leway" panose="020B0503030101060003" pitchFamily="34" charset="77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B9E36D22-19D9-9C44-B885-9F00A353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" y="0"/>
            <a:ext cx="12174530" cy="1295400"/>
          </a:xfrm>
          <a:ln>
            <a:noFill/>
          </a:ln>
        </p:spPr>
        <p:txBody>
          <a:bodyPr lIns="54864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charset="0"/>
                <a:ea typeface="Raleway" charset="0"/>
                <a:cs typeface="Raleway" charset="0"/>
              </a:rPr>
              <a:t>PROJECT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1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1C13E3-84BE-284D-8F55-6B310512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192"/>
            <a:ext cx="10515600" cy="1325563"/>
          </a:xfrm>
        </p:spPr>
        <p:txBody>
          <a:bodyPr/>
          <a:lstStyle/>
          <a:p>
            <a:r>
              <a:rPr lang="en-US" b="1" dirty="0">
                <a:latin typeface="Raleway" panose="020B0503030101060003" pitchFamily="34" charset="77"/>
              </a:rPr>
              <a:t>Reimagined Ground Floor</a:t>
            </a:r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0B62D9B4-F4BD-784F-8956-187BD3F0C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4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9E3125-E2F0-C948-AFE7-60AF0EF37089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1A14F9B-3977-3643-B200-ADA829D41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77253"/>
            <a:ext cx="5181600" cy="4138196"/>
          </a:xfrm>
          <a:ln>
            <a:noFill/>
          </a:ln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Remodeled and expanded with a glass curtain wall, revolving doors, stone flooring, wrapped columns, visitor restrooms, grab-and-go coffee and concessions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16,000 SF of newly constructed leasable space on first floor and mezzanine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Delivery in Q3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DC7C659F-451C-4D43-A4A6-EA0ECF1F2C21}"/>
              </a:ext>
            </a:extLst>
          </p:cNvPr>
          <p:cNvSpPr txBox="1">
            <a:spLocks/>
          </p:cNvSpPr>
          <p:nvPr/>
        </p:nvSpPr>
        <p:spPr>
          <a:xfrm>
            <a:off x="8452" y="0"/>
            <a:ext cx="12174530" cy="1295400"/>
          </a:xfrm>
          <a:prstGeom prst="rect">
            <a:avLst/>
          </a:prstGeom>
          <a:ln>
            <a:noFill/>
          </a:ln>
        </p:spPr>
        <p:txBody>
          <a:bodyPr vert="horz" lIns="5486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charset="0"/>
                <a:ea typeface="Raleway" charset="0"/>
                <a:cs typeface="Raleway" charset="0"/>
              </a:rPr>
              <a:t>MODERN LOBBY</a:t>
            </a:r>
          </a:p>
        </p:txBody>
      </p:sp>
    </p:spTree>
    <p:extLst>
      <p:ext uri="{BB962C8B-B14F-4D97-AF65-F5344CB8AC3E}">
        <p14:creationId xmlns:p14="http://schemas.microsoft.com/office/powerpoint/2010/main" val="178035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748E9C-9865-334B-ADFB-E4316807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"/>
            <a:ext cx="12192000" cy="68458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161D00-0263-7948-BD59-AA6EC5E8DFD4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2FF04-FBFB-FA43-AAA5-E4FAA8722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945" y="1854829"/>
            <a:ext cx="5181600" cy="3625820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Stone paving and synthetic lawn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Seating areas framed by skylights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Variety of tables, benches, chairs, and umbrellas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Wi-Fi and power outlets for outdoor work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Delivery in Q3 2018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endParaRPr lang="en-US" sz="24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71A82C-6607-5F4A-B2B8-9346AFF32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407"/>
            <a:ext cx="11081657" cy="1478854"/>
          </a:xfrm>
        </p:spPr>
        <p:txBody>
          <a:bodyPr lIns="64008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charset="0"/>
                <a:ea typeface="Raleway" charset="0"/>
                <a:cs typeface="Raleway" charset="0"/>
              </a:rPr>
              <a:t>OUTDOOR TERRACE 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charset="0"/>
                <a:ea typeface="Raleway" charset="0"/>
                <a:cs typeface="Raleway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charset="0"/>
                <a:ea typeface="Raleway" charset="0"/>
                <a:cs typeface="Raleway" charset="0"/>
              </a:rPr>
              <a:t>WORK 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02455-C751-BC4A-BA31-B504A76F7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0" b="-20"/>
          <a:stretch/>
        </p:blipFill>
        <p:spPr>
          <a:xfrm>
            <a:off x="0" y="1"/>
            <a:ext cx="12202018" cy="68651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7D5D52-721D-CE40-9CFA-C4C1849059EB}"/>
              </a:ext>
            </a:extLst>
          </p:cNvPr>
          <p:cNvSpPr/>
          <p:nvPr/>
        </p:nvSpPr>
        <p:spPr>
          <a:xfrm>
            <a:off x="0" y="1"/>
            <a:ext cx="12202018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430590-F383-E748-8929-EDA316F7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484" y="1438875"/>
            <a:ext cx="6188663" cy="5213625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New amenities include: AV-equipped conference room, fitness center, locker rooms, tenant storage rentals, bike parking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Skylights and clerestory windows provide daylight into Concourse with access flooring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15,000-square foot shared office and </a:t>
            </a:r>
            <a:b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</a:b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co-working environment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Delivery in Q4 2018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A00BB-27CA-8244-80A6-D9ADC23A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37" y="21330"/>
            <a:ext cx="12181982" cy="17568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457200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REDEVELOPED LOWER LEVELS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32FC2-05DE-0047-947F-80F356BFC96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789" t="803" r="13348" b="2419"/>
          <a:stretch/>
        </p:blipFill>
        <p:spPr>
          <a:xfrm>
            <a:off x="6882115" y="1582615"/>
            <a:ext cx="4884598" cy="39389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567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15064B-7C7E-8C49-81C0-1E95CD779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90"/>
          <a:stretch/>
        </p:blipFill>
        <p:spPr>
          <a:xfrm flipH="1">
            <a:off x="0" y="-1"/>
            <a:ext cx="12192000" cy="684711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F7A912-802A-C741-A7B0-6165E632E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715" y="1808466"/>
            <a:ext cx="6772872" cy="3825171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Space for artists and scholars 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Black box theater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Rehearsal studios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Art gallery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Workshop space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Conference room</a:t>
            </a:r>
          </a:p>
          <a:p>
            <a:pPr fontAlgn="base"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Storage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DC8BEE-79C9-154E-87D6-8FE2E7901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5"/>
            <a:ext cx="12181982" cy="17568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457200"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NEWLY-DEVELOPED CREATIVE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503030101060003" pitchFamily="34" charset="77"/>
              </a:rPr>
              <a:t>CLASS SHARED WORK SPACE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759AA-F836-5841-A674-B532D30CE3EE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35019A-0C64-2D46-AC2C-3DF54B15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18B25-22BF-6B47-B76F-C1A5C70F7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" t="5210" r="13783" b="6370"/>
          <a:stretch/>
        </p:blipFill>
        <p:spPr>
          <a:xfrm>
            <a:off x="6822832" y="1940917"/>
            <a:ext cx="4982308" cy="36509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715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2D2512-EA26-DA42-9CC9-2FFEFF4AF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66" y="-14389"/>
            <a:ext cx="12207366" cy="6466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630B08-3737-714A-B231-A8890E083A2F}"/>
              </a:ext>
            </a:extLst>
          </p:cNvPr>
          <p:cNvSpPr/>
          <p:nvPr/>
        </p:nvSpPr>
        <p:spPr>
          <a:xfrm>
            <a:off x="8452" y="0"/>
            <a:ext cx="7341917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679F17-AB78-C94B-B037-A152DC395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517" y="1213733"/>
            <a:ext cx="5181600" cy="3435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New structured parking deck in place of surface lot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On-site parking ratio of 3 spaces per 1000 RSF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Skin to reflect geometry of historic tower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  <a:latin typeface="Raleway" panose="020B0503030101060003" pitchFamily="34" charset="77"/>
              </a:rPr>
              <a:t>Expected delivery in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4B3AD-2E02-A34D-BEF9-9AD6F93BCA52}"/>
              </a:ext>
            </a:extLst>
          </p:cNvPr>
          <p:cNvSpPr/>
          <p:nvPr/>
        </p:nvSpPr>
        <p:spPr>
          <a:xfrm>
            <a:off x="0" y="6034105"/>
            <a:ext cx="12192000" cy="831089"/>
          </a:xfrm>
          <a:prstGeom prst="rect">
            <a:avLst/>
          </a:prstGeom>
          <a:solidFill>
            <a:srgbClr val="337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D9084-AFB3-5A40-9A2E-CB5D2D67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61" y="5755001"/>
            <a:ext cx="1331692" cy="13316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C55D19-BB69-0849-A628-6B5AAEDE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676" y="0"/>
            <a:ext cx="121920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503030101060003" pitchFamily="34" charset="77"/>
              </a:rPr>
              <a:t>     EXPANDED PARKING</a:t>
            </a:r>
          </a:p>
        </p:txBody>
      </p:sp>
    </p:spTree>
    <p:extLst>
      <p:ext uri="{BB962C8B-B14F-4D97-AF65-F5344CB8AC3E}">
        <p14:creationId xmlns:p14="http://schemas.microsoft.com/office/powerpoint/2010/main" val="293275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451</Words>
  <Application>Microsoft Macintosh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Raleway</vt:lpstr>
      <vt:lpstr>Office Theme</vt:lpstr>
      <vt:lpstr>PowerPoint Presentation</vt:lpstr>
      <vt:lpstr>THE TOWER AT MUTUAL  PLAZA REDEVELOPMENT</vt:lpstr>
      <vt:lpstr>TRACING HISTORY</vt:lpstr>
      <vt:lpstr>PROJECT TEAM</vt:lpstr>
      <vt:lpstr>Reimagined Ground Floor</vt:lpstr>
      <vt:lpstr>OUTDOOR TERRACE  WORK SPACE</vt:lpstr>
      <vt:lpstr>REDEVELOPED LOWER LEVELS</vt:lpstr>
      <vt:lpstr>NEWLY-DEVELOPED CREATIVE CLASS SHARED WORK SPACE </vt:lpstr>
      <vt:lpstr>     EXPANDED PARKING</vt:lpstr>
      <vt:lpstr>PowerPoint Presentation</vt:lpstr>
      <vt:lpstr>PERKINS + WILL SPACE</vt:lpstr>
      <vt:lpstr>CASE STUDY:  PERKINS + WILL SPACE</vt:lpstr>
      <vt:lpstr>FUTURE  DEVELOPMENT</vt:lpstr>
      <vt:lpstr>PLANNED  INVESTMENTS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Edgar C</dc:creator>
  <cp:lastModifiedBy>Edgar C</cp:lastModifiedBy>
  <cp:revision>102</cp:revision>
  <cp:lastPrinted>2018-04-27T13:19:04Z</cp:lastPrinted>
  <dcterms:created xsi:type="dcterms:W3CDTF">2018-04-26T07:50:26Z</dcterms:created>
  <dcterms:modified xsi:type="dcterms:W3CDTF">2018-05-09T15:23:48Z</dcterms:modified>
</cp:coreProperties>
</file>